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81" r:id="rId2"/>
    <p:sldId id="406" r:id="rId3"/>
    <p:sldId id="383" r:id="rId4"/>
    <p:sldId id="407" r:id="rId5"/>
    <p:sldId id="408" r:id="rId6"/>
    <p:sldId id="415" r:id="rId7"/>
    <p:sldId id="416" r:id="rId8"/>
    <p:sldId id="409" r:id="rId9"/>
    <p:sldId id="422" r:id="rId10"/>
    <p:sldId id="423" r:id="rId11"/>
    <p:sldId id="426" r:id="rId12"/>
    <p:sldId id="429" r:id="rId13"/>
    <p:sldId id="432" r:id="rId14"/>
    <p:sldId id="431" r:id="rId15"/>
    <p:sldId id="424" r:id="rId16"/>
    <p:sldId id="433" r:id="rId17"/>
    <p:sldId id="425" r:id="rId18"/>
    <p:sldId id="434" r:id="rId19"/>
    <p:sldId id="418" r:id="rId20"/>
    <p:sldId id="419" r:id="rId21"/>
    <p:sldId id="420" r:id="rId22"/>
    <p:sldId id="421" r:id="rId23"/>
    <p:sldId id="427" r:id="rId24"/>
    <p:sldId id="428" r:id="rId25"/>
    <p:sldId id="413" r:id="rId26"/>
    <p:sldId id="417" r:id="rId27"/>
    <p:sldId id="411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66"/>
    <a:srgbClr val="FFFFCC"/>
    <a:srgbClr val="FFFF99"/>
    <a:srgbClr val="0000FF"/>
    <a:srgbClr val="990033"/>
    <a:srgbClr val="C89425"/>
    <a:srgbClr val="151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9837" autoAdjust="0"/>
  </p:normalViewPr>
  <p:slideViewPr>
    <p:cSldViewPr snapToGrid="0" snapToObjects="1">
      <p:cViewPr varScale="1">
        <p:scale>
          <a:sx n="109" d="100"/>
          <a:sy n="109" d="100"/>
        </p:scale>
        <p:origin x="-904" y="-96"/>
      </p:cViewPr>
      <p:guideLst>
        <p:guide orient="horz" pos="1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C3A160C-2A35-43D0-8551-91BC21C2ECA7}" type="datetimeFigureOut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FEF5A58-116D-4582-9D10-079302EFF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AFDAD5-ED9F-405D-96CC-999BD0438845}" type="datetimeFigureOut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941216-490A-4CD6-83F1-3A5D64F38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4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41216-490A-4CD6-83F1-3A5D64F38B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8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balanced calendar is not a new concept.</a:t>
            </a:r>
            <a:r>
              <a:rPr lang="en-US" baseline="0" dirty="0" smtClean="0"/>
              <a:t>  In fact, many schools and districts have been implementing a balanced calendar for decades.  Simply put, a balanced calendar modifies the traditional school calendar to redistribute and reallocate instructional days in a way that reduces the long summer break and provides for more continuous learning with breaks throughout the year.  The following slides will illustrate this concept.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41216-490A-4CD6-83F1-3A5D64F38B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3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41216-490A-4CD6-83F1-3A5D64F38B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9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941216-490A-4CD6-83F1-3A5D64F38B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77788" y="4067175"/>
            <a:ext cx="9290051" cy="2879725"/>
          </a:xfrm>
          <a:prstGeom prst="rect">
            <a:avLst/>
          </a:prstGeom>
          <a:solidFill>
            <a:srgbClr val="15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77788" y="3959225"/>
            <a:ext cx="9290051" cy="107950"/>
          </a:xfrm>
          <a:prstGeom prst="rect">
            <a:avLst/>
          </a:prstGeom>
          <a:solidFill>
            <a:srgbClr val="C894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5" descr="KCSSeal-go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277813"/>
            <a:ext cx="35052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-77788" y="6335713"/>
            <a:ext cx="929005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i="1">
                <a:solidFill>
                  <a:schemeClr val="bg1"/>
                </a:solidFill>
                <a:latin typeface="Book Antiqua" pitchFamily="18" charset="0"/>
              </a:rPr>
              <a:t>Excellence for All Children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5025"/>
            <a:ext cx="7772400" cy="235008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9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408"/>
            <a:ext cx="6775930" cy="4078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/>
          <a:lstStyle>
            <a:lvl1pPr>
              <a:defRPr>
                <a:solidFill>
                  <a:srgbClr val="15183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knox_apex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40" y="274638"/>
            <a:ext cx="1745511" cy="966265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9BD8D7-977C-F442-B6AE-E8803B8A14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Knox_goldl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94" y="5819052"/>
            <a:ext cx="925006" cy="915743"/>
          </a:xfrm>
          <a:prstGeom prst="rect">
            <a:avLst/>
          </a:prstGeom>
        </p:spPr>
      </p:pic>
      <p:pic>
        <p:nvPicPr>
          <p:cNvPr id="5" name="Picture 4" descr="blue_lin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997"/>
            <a:ext cx="9144000" cy="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nox_goldl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819775"/>
            <a:ext cx="925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_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15183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BE0945-FF30-409B-83C4-A1A82A822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0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un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677545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nox_goldl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819775"/>
            <a:ext cx="925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lue_lin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nox_apex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74638"/>
            <a:ext cx="17462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198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3A42A9-6268-4DD8-B5CC-00473B2F0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unray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677545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nox_goldl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819775"/>
            <a:ext cx="925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blue_lin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C894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C894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45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12D5E3-0B00-4EDD-A71D-6849D6564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un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677545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Knox_goldl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819775"/>
            <a:ext cx="925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lue_lin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knox_apex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74638"/>
            <a:ext cx="17462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B2441E-96E6-4081-8947-D2F614879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8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unra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677545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nox_goldl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5819775"/>
            <a:ext cx="925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nox_apex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74638"/>
            <a:ext cx="174625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2546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DA66F3-8D97-41C6-89C8-553E2023A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811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6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1835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151835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51835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89425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51835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5183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5183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36600" y="4306041"/>
            <a:ext cx="7772400" cy="2551959"/>
          </a:xfrm>
          <a:solidFill>
            <a:srgbClr val="151835"/>
          </a:solidFill>
        </p:spPr>
        <p:txBody>
          <a:bodyPr/>
          <a:lstStyle/>
          <a:p>
            <a:r>
              <a:rPr lang="en-US" dirty="0" smtClean="0"/>
              <a:t>Knox County Schools</a:t>
            </a:r>
            <a:br>
              <a:rPr lang="en-US" dirty="0" smtClean="0"/>
            </a:br>
            <a:r>
              <a:rPr lang="en-US" dirty="0" smtClean="0"/>
              <a:t>Balanced Calendar Discussion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9500" y="6207125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Excellence for Every Child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RESULTS: ALL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9283" r="-1928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0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RESULTS: ALL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0759" b="-4075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RESULTS: ALL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51" y="1445585"/>
            <a:ext cx="6673601" cy="48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0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RESULTS: ALL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85" y="1453939"/>
            <a:ext cx="6800794" cy="493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7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RESULTS: ALL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4" y="1442352"/>
            <a:ext cx="6689124" cy="48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RESULTS: ALL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2352" b="-1235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POTENTIAL BENEFITS:  ALL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" y="1457294"/>
            <a:ext cx="6881030" cy="49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8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RESULTS: ALL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500" b="-550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POTENTIAL DRAWBACKS:  ALL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1" y="1430246"/>
            <a:ext cx="6771502" cy="49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8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TEACHER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960" r="-796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9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KCS FIVE-YEAR STRATEGIC PLAN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GOAL 1:  FOCUS ON EVERY STUDENT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Objective 2, Initiative 3a:</a:t>
            </a:r>
          </a:p>
          <a:p>
            <a:pPr marL="0" indent="0">
              <a:buNone/>
            </a:pPr>
            <a:r>
              <a:rPr lang="en-US" dirty="0" smtClean="0"/>
              <a:t>“We will examine, with </a:t>
            </a:r>
            <a:r>
              <a:rPr lang="en-US" u="sng" dirty="0" smtClean="0"/>
              <a:t>considerable input</a:t>
            </a:r>
            <a:r>
              <a:rPr lang="en-US" dirty="0" smtClean="0"/>
              <a:t> from our stakeholders, how the school schedule and academic calendar may be used to maximize learning.  We will </a:t>
            </a:r>
            <a:r>
              <a:rPr lang="en-US" u="sng" dirty="0" smtClean="0"/>
              <a:t>explore the feasibility of transitioning from a traditional school calendar to a “Balanced Calendar,”</a:t>
            </a:r>
            <a:r>
              <a:rPr lang="en-US" dirty="0" smtClean="0"/>
              <a:t> which can provide students more immediate intervention and enrichment opportunities.”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8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PARENT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0835" b="-40835"/>
          <a:stretch>
            <a:fillRect/>
          </a:stretch>
        </p:blipFill>
        <p:spPr>
          <a:xfrm>
            <a:off x="457200" y="785284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PARENT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7052" b="-17052"/>
          <a:stretch>
            <a:fillRect/>
          </a:stretch>
        </p:blipFill>
        <p:spPr>
          <a:xfrm>
            <a:off x="457200" y="1242483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PARENT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32638" b="-232638"/>
          <a:stretch>
            <a:fillRect/>
          </a:stretch>
        </p:blipFill>
        <p:spPr>
          <a:xfrm>
            <a:off x="457199" y="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STUDENT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3707" r="-3370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2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STUDENT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5641" b="-1564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9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EMPLOYER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35875" b="-3587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EMPLOYER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6585" b="-3658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PROPOSED CALENDAR MODELS: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2016-2017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traditional model</a:t>
            </a:r>
          </a:p>
          <a:p>
            <a:r>
              <a:rPr lang="en-US" dirty="0" smtClean="0"/>
              <a:t>Draft traditional model with one-week fall break</a:t>
            </a:r>
          </a:p>
          <a:p>
            <a:r>
              <a:rPr lang="en-US" dirty="0" smtClean="0"/>
              <a:t>Draft balanced calendar model (45/10 model)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 dirty="0" smtClean="0">
                <a:solidFill>
                  <a:srgbClr val="376092"/>
                </a:solidFill>
              </a:rPr>
              <a:t>COMMUNITY ENGAGEMENT PROCESS</a:t>
            </a:r>
            <a:endParaRPr lang="en-US" sz="3600" cap="small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discussion with the Knox County Board of Education – November 2014.  Recommendations:</a:t>
            </a:r>
          </a:p>
          <a:p>
            <a:pPr lvl="1"/>
            <a:r>
              <a:rPr lang="en-US" dirty="0" smtClean="0"/>
              <a:t>Full discussion with the community</a:t>
            </a:r>
          </a:p>
          <a:p>
            <a:pPr lvl="1"/>
            <a:r>
              <a:rPr lang="en-US" dirty="0" smtClean="0"/>
              <a:t>Narrow the balanced calendar choices</a:t>
            </a:r>
          </a:p>
          <a:p>
            <a:pPr lvl="1"/>
            <a:r>
              <a:rPr lang="en-US" dirty="0" smtClean="0"/>
              <a:t>Identify potential costs associated with a balanced calendar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3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cap="small" dirty="0">
                <a:solidFill>
                  <a:srgbClr val="376092"/>
                </a:solidFill>
              </a:rPr>
              <a:t>COMMUNITY ENGAGEMENT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Balanced Calendar Webpage/Email Link – November 2014</a:t>
            </a:r>
          </a:p>
          <a:p>
            <a:r>
              <a:rPr lang="en-US" dirty="0" smtClean="0"/>
              <a:t>DAC Discussion/Survey Pilot – Winter 2014-2015</a:t>
            </a:r>
          </a:p>
          <a:p>
            <a:r>
              <a:rPr lang="en-US" dirty="0" smtClean="0"/>
              <a:t>School Community Meetings – February/March 2015</a:t>
            </a:r>
          </a:p>
          <a:p>
            <a:r>
              <a:rPr lang="en-US" dirty="0" smtClean="0"/>
              <a:t>Community Daycare Meetings – April 2015</a:t>
            </a:r>
          </a:p>
          <a:p>
            <a:r>
              <a:rPr lang="en-US" dirty="0" smtClean="0"/>
              <a:t>Community Survey – April/May 2015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FEEDBACK FROM SCHOOL COMMUNITY MEETINGS: PROS (most frequent responses)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56982" b="-56982"/>
          <a:stretch>
            <a:fillRect/>
          </a:stretch>
        </p:blipFill>
        <p:spPr>
          <a:xfrm>
            <a:off x="558799" y="961804"/>
            <a:ext cx="8001000" cy="4400242"/>
          </a:xfrm>
        </p:spPr>
      </p:pic>
    </p:spTree>
    <p:extLst>
      <p:ext uri="{BB962C8B-B14F-4D97-AF65-F5344CB8AC3E}">
        <p14:creationId xmlns:p14="http://schemas.microsoft.com/office/powerpoint/2010/main" val="298946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FEEDBACK FROM SCHOOL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MEETINGS: CONS (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most frequent responses)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42179" b="-42179"/>
          <a:stretch>
            <a:fillRect/>
          </a:stretch>
        </p:blipFill>
        <p:spPr>
          <a:xfrm>
            <a:off x="575733" y="935139"/>
            <a:ext cx="8111066" cy="4460774"/>
          </a:xfrm>
        </p:spPr>
      </p:pic>
    </p:spTree>
    <p:extLst>
      <p:ext uri="{BB962C8B-B14F-4D97-AF65-F5344CB8AC3E}">
        <p14:creationId xmlns:p14="http://schemas.microsoft.com/office/powerpoint/2010/main" val="317748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FEEDBACK FROM SCHOOL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MEETINGS: CONCERNS (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most frequent responses)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3751" b="-33751"/>
          <a:stretch>
            <a:fillRect/>
          </a:stretch>
        </p:blipFill>
        <p:spPr>
          <a:xfrm>
            <a:off x="457200" y="112395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COMMUNITY DAYCARE MEETINGS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9388"/>
            <a:ext cx="8229600" cy="4775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Concerns:</a:t>
            </a:r>
          </a:p>
          <a:p>
            <a:pPr lvl="1"/>
            <a:r>
              <a:rPr lang="en-US" dirty="0" smtClean="0"/>
              <a:t>Change in schedule</a:t>
            </a:r>
          </a:p>
          <a:p>
            <a:pPr lvl="1"/>
            <a:r>
              <a:rPr lang="en-US" dirty="0" smtClean="0"/>
              <a:t>Potential lack of available employees (college students)</a:t>
            </a:r>
          </a:p>
          <a:p>
            <a:pPr lvl="1"/>
            <a:r>
              <a:rPr lang="en-US" dirty="0" smtClean="0"/>
              <a:t>Impact of change on teachers’ children (potential financial impact)</a:t>
            </a:r>
          </a:p>
          <a:p>
            <a:pPr lvl="1"/>
            <a:r>
              <a:rPr lang="en-US" dirty="0" smtClean="0"/>
              <a:t>Access to KCS facilities during breaks</a:t>
            </a:r>
          </a:p>
          <a:p>
            <a:pPr lvl="1"/>
            <a:r>
              <a:rPr lang="en-US" dirty="0" smtClean="0"/>
              <a:t>Alignment with other contiguous school districts not utilizing a balanced calendar</a:t>
            </a:r>
          </a:p>
          <a:p>
            <a:pPr lvl="1"/>
            <a:r>
              <a:rPr lang="en-US" dirty="0" smtClean="0"/>
              <a:t>Potential negative impact on preschool age children</a:t>
            </a:r>
          </a:p>
          <a:p>
            <a:pPr lvl="1"/>
            <a:r>
              <a:rPr lang="en-US" dirty="0" smtClean="0"/>
              <a:t>Need for adequate advance notice</a:t>
            </a:r>
          </a:p>
          <a:p>
            <a:pPr lvl="1"/>
            <a:r>
              <a:rPr lang="en-US" dirty="0" smtClean="0"/>
              <a:t>What about Community School programs?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COMMUNITY SURVEY RESULTS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5245" r="-4524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BE0945-FF30-409B-83C4-A1A82A822D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20413</TotalTime>
  <Words>452</Words>
  <Application>Microsoft Macintosh PowerPoint</Application>
  <PresentationFormat>On-screen Show (4:3)</PresentationFormat>
  <Paragraphs>82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Knox County Schools Balanced Calendar Discussion</vt:lpstr>
      <vt:lpstr>KCS FIVE-YEAR STRATEGIC PLAN GOAL 1:  FOCUS ON EVERY STUDENT</vt:lpstr>
      <vt:lpstr>COMMUNITY ENGAGEMENT PROCESS</vt:lpstr>
      <vt:lpstr>COMMUNITY ENGAGEMENT PROCESS</vt:lpstr>
      <vt:lpstr>FEEDBACK FROM SCHOOL COMMUNITY MEETINGS: PROS (most frequent responses)</vt:lpstr>
      <vt:lpstr>FEEDBACK FROM SCHOOL COMMUNITY MEETINGS: CONS (most frequent responses)</vt:lpstr>
      <vt:lpstr>FEEDBACK FROM SCHOOL COMMUNITY MEETINGS: CONCERNS (most frequent responses)</vt:lpstr>
      <vt:lpstr>COMMUNITY DAYCARE MEETINGS</vt:lpstr>
      <vt:lpstr>COMMUNITY SURVEY RESULTS</vt:lpstr>
      <vt:lpstr>COMMUNITY SURVEY RESULTS: ALL</vt:lpstr>
      <vt:lpstr>COMMUNITY SURVEY RESULTS: ALL</vt:lpstr>
      <vt:lpstr>COMMUNITY SURVEY RESULTS: ALL</vt:lpstr>
      <vt:lpstr>COMMUNITY SURVEY RESULTS: ALL</vt:lpstr>
      <vt:lpstr>COMMUNITY SURVEY RESULTS: ALL</vt:lpstr>
      <vt:lpstr>COMMUNITY SURVEY RESULTS: ALL</vt:lpstr>
      <vt:lpstr>POTENTIAL BENEFITS:  ALL</vt:lpstr>
      <vt:lpstr>COMMUNITY SURVEY RESULTS: ALL</vt:lpstr>
      <vt:lpstr>POTENTIAL DRAWBACKS:  ALL</vt:lpstr>
      <vt:lpstr>TEACHER SURVEY RESULTS</vt:lpstr>
      <vt:lpstr>PARENT SURVEY RESULTS</vt:lpstr>
      <vt:lpstr>PARENT SURVEY RESULTS</vt:lpstr>
      <vt:lpstr>PARENT SURVEY RESULTS</vt:lpstr>
      <vt:lpstr>STUDENT SURVEY RESULTS</vt:lpstr>
      <vt:lpstr>STUDENT SURVEY RESULTS</vt:lpstr>
      <vt:lpstr>EMPLOYER SURVEY RESULTS</vt:lpstr>
      <vt:lpstr>EMPLOYER SURVEY RESULTS</vt:lpstr>
      <vt:lpstr>PROPOSED CALENDAR MODELS: 2016-2017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Elizabeth Alves</cp:lastModifiedBy>
  <cp:revision>1322</cp:revision>
  <cp:lastPrinted>2014-09-19T17:31:34Z</cp:lastPrinted>
  <dcterms:created xsi:type="dcterms:W3CDTF">2011-11-21T16:26:25Z</dcterms:created>
  <dcterms:modified xsi:type="dcterms:W3CDTF">2015-05-11T18:04:09Z</dcterms:modified>
</cp:coreProperties>
</file>